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70" r:id="rId6"/>
    <p:sldId id="257" r:id="rId7"/>
    <p:sldId id="258" r:id="rId8"/>
    <p:sldId id="259" r:id="rId9"/>
    <p:sldId id="260" r:id="rId10"/>
    <p:sldId id="261" r:id="rId11"/>
    <p:sldId id="262" r:id="rId12"/>
    <p:sldId id="263"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3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11.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5.m4a"/><Relationship Id="rId7" Type="http://schemas.openxmlformats.org/officeDocument/2006/relationships/image" Target="../media/image12.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1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8.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0" y="3429000"/>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0" y="5296408"/>
            <a:ext cx="9448800" cy="1561592"/>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Karen Bevis</a:t>
            </a:r>
          </a:p>
          <a:p>
            <a:pPr marL="0" lvl="0" indent="0" algn="l" rtl="0">
              <a:lnSpc>
                <a:spcPct val="70000"/>
              </a:lnSpc>
              <a:spcBef>
                <a:spcPts val="1000"/>
              </a:spcBef>
              <a:spcAft>
                <a:spcPts val="0"/>
              </a:spcAft>
              <a:buClr>
                <a:schemeClr val="lt1"/>
              </a:buClr>
              <a:buSzPts val="1850"/>
              <a:buNone/>
            </a:pPr>
            <a:r>
              <a:rPr lang="en-US" sz="1850" i="1" dirty="0"/>
              <a:t>Office : 1-555-444-1212 ext. 5454</a:t>
            </a:r>
          </a:p>
          <a:p>
            <a:pPr marL="0" lvl="0" indent="0" algn="l" rtl="0">
              <a:lnSpc>
                <a:spcPct val="70000"/>
              </a:lnSpc>
              <a:spcBef>
                <a:spcPts val="1000"/>
              </a:spcBef>
              <a:spcAft>
                <a:spcPts val="0"/>
              </a:spcAft>
              <a:buClr>
                <a:schemeClr val="lt1"/>
              </a:buClr>
              <a:buSzPts val="1850"/>
              <a:buNone/>
            </a:pPr>
            <a:r>
              <a:rPr lang="en-US" sz="1850" i="1" dirty="0"/>
              <a:t>Cell: 850-XXX-XXXX </a:t>
            </a:r>
          </a:p>
          <a:p>
            <a:pPr marL="0" lvl="0" indent="0" algn="l" rtl="0">
              <a:lnSpc>
                <a:spcPct val="70000"/>
              </a:lnSpc>
              <a:spcBef>
                <a:spcPts val="1000"/>
              </a:spcBef>
              <a:spcAft>
                <a:spcPts val="0"/>
              </a:spcAft>
              <a:buClr>
                <a:schemeClr val="lt1"/>
              </a:buClr>
              <a:buSzPts val="1850"/>
              <a:buNone/>
            </a:pPr>
            <a:r>
              <a:rPr lang="en-US" sz="1850" i="1" dirty="0"/>
              <a:t>Presentation Date: 8/14/2021</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6971250" y="743744"/>
            <a:ext cx="3492617" cy="3786772"/>
          </a:xfrm>
          <a:prstGeom prst="rect">
            <a:avLst/>
          </a:prstGeom>
          <a:noFill/>
          <a:ln>
            <a:noFill/>
          </a:ln>
        </p:spPr>
      </p:pic>
      <p:pic>
        <p:nvPicPr>
          <p:cNvPr id="3" name="Audio 2">
            <a:hlinkClick r:id="" action="ppaction://media"/>
            <a:extLst>
              <a:ext uri="{FF2B5EF4-FFF2-40B4-BE49-F238E27FC236}">
                <a16:creationId xmlns:a16="http://schemas.microsoft.com/office/drawing/2014/main" id="{16C4BF99-1936-40D1-8214-7408A3AC4A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759"/>
    </mc:Choice>
    <mc:Fallback>
      <p:transition spd="slow" advTm="26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D4C71C-3381-497C-8F42-3B17EE45AA07}"/>
              </a:ext>
            </a:extLst>
          </p:cNvPr>
          <p:cNvSpPr/>
          <p:nvPr/>
        </p:nvSpPr>
        <p:spPr>
          <a:xfrm>
            <a:off x="679507" y="2521059"/>
            <a:ext cx="9865453" cy="2462213"/>
          </a:xfrm>
          <a:prstGeom prst="rect">
            <a:avLst/>
          </a:prstGeom>
        </p:spPr>
        <p:txBody>
          <a:bodyPr wrap="square">
            <a:spAutoFit/>
          </a:bodyPr>
          <a:lstStyle/>
          <a:p>
            <a:r>
              <a:rPr lang="en-US" sz="2200" dirty="0">
                <a:latin typeface="Century Gothic" panose="020B0502020202020204" pitchFamily="34" charset="0"/>
              </a:rPr>
              <a:t>/</a:t>
            </a:r>
            <a:r>
              <a:rPr lang="en-US" sz="2200" dirty="0">
                <a:solidFill>
                  <a:schemeClr val="bg1"/>
                </a:solidFill>
                <a:latin typeface="Century Gothic" panose="020B0502020202020204" pitchFamily="34" charset="0"/>
              </a:rPr>
              <a:t>/ /TODO: Create a test to verify the std::</a:t>
            </a:r>
            <a:r>
              <a:rPr lang="en-US" sz="2200" dirty="0" err="1">
                <a:solidFill>
                  <a:schemeClr val="bg1"/>
                </a:solidFill>
                <a:latin typeface="Century Gothic" panose="020B0502020202020204" pitchFamily="34" charset="0"/>
              </a:rPr>
              <a:t>out_of_range</a:t>
            </a:r>
            <a:r>
              <a:rPr lang="en-US" sz="2200" dirty="0">
                <a:solidFill>
                  <a:schemeClr val="bg1"/>
                </a:solidFill>
                <a:latin typeface="Century Gothic" panose="020B0502020202020204" pitchFamily="34" charset="0"/>
              </a:rPr>
              <a:t> exception is thrown when calling at() with an index out of bounds</a:t>
            </a:r>
          </a:p>
          <a:p>
            <a:r>
              <a:rPr lang="en-US" sz="2200" dirty="0">
                <a:solidFill>
                  <a:schemeClr val="bg1"/>
                </a:solidFill>
                <a:latin typeface="Century Gothic" panose="020B0502020202020204" pitchFamily="34" charset="0"/>
              </a:rPr>
              <a:t>// NOTE: This is a negative test</a:t>
            </a:r>
          </a:p>
          <a:p>
            <a:r>
              <a:rPr lang="en-US" sz="2200" dirty="0">
                <a:solidFill>
                  <a:schemeClr val="bg1"/>
                </a:solidFill>
                <a:latin typeface="Century Gothic" panose="020B0502020202020204" pitchFamily="34" charset="0"/>
              </a:rPr>
              <a:t>TEST_F(</a:t>
            </a:r>
            <a:r>
              <a:rPr lang="en-US" sz="2200" dirty="0" err="1">
                <a:solidFill>
                  <a:schemeClr val="bg1"/>
                </a:solidFill>
                <a:latin typeface="Century Gothic" panose="020B0502020202020204" pitchFamily="34" charset="0"/>
              </a:rPr>
              <a:t>CollectionTest</a:t>
            </a:r>
            <a:r>
              <a:rPr lang="en-US" sz="2200" dirty="0">
                <a:solidFill>
                  <a:schemeClr val="bg1"/>
                </a:solidFill>
                <a:latin typeface="Century Gothic" panose="020B0502020202020204" pitchFamily="34" charset="0"/>
              </a:rPr>
              <a:t>, </a:t>
            </a:r>
            <a:r>
              <a:rPr lang="en-US" sz="2200" dirty="0" err="1">
                <a:solidFill>
                  <a:schemeClr val="bg1"/>
                </a:solidFill>
                <a:latin typeface="Century Gothic" panose="020B0502020202020204" pitchFamily="34" charset="0"/>
              </a:rPr>
              <a:t>OutofBounds</a:t>
            </a:r>
            <a:r>
              <a:rPr lang="en-US" sz="2200" dirty="0">
                <a:solidFill>
                  <a:schemeClr val="bg1"/>
                </a:solidFill>
                <a:latin typeface="Century Gothic" panose="020B0502020202020204" pitchFamily="34" charset="0"/>
              </a:rPr>
              <a:t>)</a:t>
            </a:r>
          </a:p>
          <a:p>
            <a:r>
              <a:rPr lang="en-US" sz="2200" dirty="0">
                <a:solidFill>
                  <a:schemeClr val="bg1"/>
                </a:solidFill>
                <a:latin typeface="Century Gothic" panose="020B0502020202020204" pitchFamily="34" charset="0"/>
              </a:rPr>
              <a:t>{</a:t>
            </a:r>
          </a:p>
          <a:p>
            <a:r>
              <a:rPr lang="en-US" sz="2200" dirty="0">
                <a:solidFill>
                  <a:schemeClr val="bg1"/>
                </a:solidFill>
                <a:latin typeface="Century Gothic" panose="020B0502020202020204" pitchFamily="34" charset="0"/>
              </a:rPr>
              <a:t>    ASSERT_THROW(collection-&gt;at(100), std::</a:t>
            </a:r>
            <a:r>
              <a:rPr lang="en-US" sz="2200" dirty="0" err="1">
                <a:solidFill>
                  <a:schemeClr val="bg1"/>
                </a:solidFill>
                <a:latin typeface="Century Gothic" panose="020B0502020202020204" pitchFamily="34" charset="0"/>
              </a:rPr>
              <a:t>out_of_range</a:t>
            </a:r>
            <a:r>
              <a:rPr lang="en-US" sz="2200" dirty="0">
                <a:solidFill>
                  <a:schemeClr val="bg1"/>
                </a:solidFill>
                <a:latin typeface="Century Gothic" panose="020B0502020202020204" pitchFamily="34" charset="0"/>
              </a:rPr>
              <a:t>);</a:t>
            </a:r>
          </a:p>
          <a:p>
            <a:r>
              <a:rPr lang="en-US" sz="2200" dirty="0">
                <a:solidFill>
                  <a:schemeClr val="bg1"/>
                </a:solidFill>
                <a:latin typeface="Century Gothic" panose="020B0502020202020204" pitchFamily="34" charset="0"/>
              </a:rPr>
              <a:t>}</a:t>
            </a:r>
          </a:p>
        </p:txBody>
      </p:sp>
      <p:sp>
        <p:nvSpPr>
          <p:cNvPr id="3" name="Rectangle 2">
            <a:extLst>
              <a:ext uri="{FF2B5EF4-FFF2-40B4-BE49-F238E27FC236}">
                <a16:creationId xmlns:a16="http://schemas.microsoft.com/office/drawing/2014/main" id="{7B21EBAF-6645-4DAA-8A6B-F0345D53F6BD}"/>
              </a:ext>
            </a:extLst>
          </p:cNvPr>
          <p:cNvSpPr/>
          <p:nvPr/>
        </p:nvSpPr>
        <p:spPr>
          <a:xfrm>
            <a:off x="4144523" y="137630"/>
            <a:ext cx="2935419" cy="707886"/>
          </a:xfrm>
          <a:prstGeom prst="rect">
            <a:avLst/>
          </a:prstGeom>
        </p:spPr>
        <p:txBody>
          <a:bodyPr wrap="none">
            <a:spAutoFit/>
          </a:bodyPr>
          <a:lstStyle/>
          <a:p>
            <a:r>
              <a:rPr lang="en-US" sz="4000" dirty="0">
                <a:solidFill>
                  <a:schemeClr val="bg1"/>
                </a:solidFill>
                <a:latin typeface="Century Gothic" panose="020B0502020202020204" pitchFamily="34" charset="0"/>
              </a:rPr>
              <a:t>Unit Testing</a:t>
            </a:r>
          </a:p>
        </p:txBody>
      </p:sp>
      <p:pic>
        <p:nvPicPr>
          <p:cNvPr id="4" name="Audio 3">
            <a:hlinkClick r:id="" action="ppaction://media"/>
            <a:extLst>
              <a:ext uri="{FF2B5EF4-FFF2-40B4-BE49-F238E27FC236}">
                <a16:creationId xmlns:a16="http://schemas.microsoft.com/office/drawing/2014/main" id="{98E96836-73F6-4DC9-BD60-027523E47F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15521330"/>
      </p:ext>
    </p:extLst>
  </p:cSld>
  <p:clrMapOvr>
    <a:masterClrMapping/>
  </p:clrMapOvr>
  <mc:AlternateContent xmlns:mc="http://schemas.openxmlformats.org/markup-compatibility/2006">
    <mc:Choice xmlns:p14="http://schemas.microsoft.com/office/powerpoint/2010/main" Requires="p14">
      <p:transition spd="slow" p14:dur="2000" advTm="19923"/>
    </mc:Choice>
    <mc:Fallback>
      <p:transition spd="slow" advTm="19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4503D6-2D1D-40E6-A60B-4CD66B79ABB2}"/>
              </a:ext>
            </a:extLst>
          </p:cNvPr>
          <p:cNvPicPr>
            <a:picLocks noChangeAspect="1"/>
          </p:cNvPicPr>
          <p:nvPr/>
        </p:nvPicPr>
        <p:blipFill>
          <a:blip r:embed="rId4"/>
          <a:stretch>
            <a:fillRect/>
          </a:stretch>
        </p:blipFill>
        <p:spPr>
          <a:xfrm>
            <a:off x="864065" y="369116"/>
            <a:ext cx="10679185" cy="6165908"/>
          </a:xfrm>
          <a:prstGeom prst="rect">
            <a:avLst/>
          </a:prstGeom>
        </p:spPr>
      </p:pic>
      <p:pic>
        <p:nvPicPr>
          <p:cNvPr id="3" name="Audio 2">
            <a:hlinkClick r:id="" action="ppaction://media"/>
            <a:extLst>
              <a:ext uri="{FF2B5EF4-FFF2-40B4-BE49-F238E27FC236}">
                <a16:creationId xmlns:a16="http://schemas.microsoft.com/office/drawing/2014/main" id="{D53A0F85-D8B6-4C00-8627-9F57DF5960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86252410"/>
      </p:ext>
    </p:extLst>
  </p:cSld>
  <p:clrMapOvr>
    <a:masterClrMapping/>
  </p:clrMapOvr>
  <mc:AlternateContent xmlns:mc="http://schemas.openxmlformats.org/markup-compatibility/2006">
    <mc:Choice xmlns:p14="http://schemas.microsoft.com/office/powerpoint/2010/main" Requires="p14">
      <p:transition spd="slow" p14:dur="2000" advTm="27300"/>
    </mc:Choice>
    <mc:Fallback>
      <p:transition spd="slow" advTm="27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1100356" y="18553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043360" y="1352192"/>
            <a:ext cx="7937500" cy="4503324"/>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D6EE704-C66C-4C2E-89E8-E258012440E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954"/>
    </mc:Choice>
    <mc:Fallback>
      <p:transition spd="slow" advTm="51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5195931" y="162326"/>
            <a:ext cx="1800138" cy="1310781"/>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3943175" y="1473107"/>
            <a:ext cx="4305650" cy="2108992"/>
          </a:xfrm>
          <a:prstGeom prst="rect">
            <a:avLst/>
          </a:prstGeom>
          <a:noFill/>
          <a:ln>
            <a:noFill/>
          </a:ln>
        </p:spPr>
        <p:txBody>
          <a:bodyPr spcFirstLastPara="1" wrap="square" lIns="91425" tIns="45700" rIns="91425" bIns="45700" anchor="t" anchorCtr="0">
            <a:normAutofit/>
          </a:bodyPr>
          <a:lstStyle/>
          <a:p>
            <a:pPr marL="685800" lvl="1" indent="-228600">
              <a:spcBef>
                <a:spcPts val="0"/>
              </a:spcBef>
              <a:buClr>
                <a:srgbClr val="FFFFFF"/>
              </a:buClr>
              <a:buSzPts val="2000"/>
            </a:pPr>
            <a:r>
              <a:rPr lang="en-US" dirty="0">
                <a:solidFill>
                  <a:srgbClr val="FFFFFF"/>
                </a:solidFill>
              </a:rPr>
              <a:t>Threat Modeling</a:t>
            </a:r>
          </a:p>
          <a:p>
            <a:pPr marL="685800" lvl="1" indent="-228600">
              <a:spcBef>
                <a:spcPts val="0"/>
              </a:spcBef>
              <a:buClr>
                <a:srgbClr val="FFFFFF"/>
              </a:buClr>
              <a:buSzPts val="2000"/>
            </a:pPr>
            <a:r>
              <a:rPr lang="en-US" dirty="0">
                <a:solidFill>
                  <a:srgbClr val="FFFFFF"/>
                </a:solidFill>
              </a:rPr>
              <a:t>Security Tool Training</a:t>
            </a:r>
          </a:p>
          <a:p>
            <a:pPr marL="685800" lvl="1" indent="-228600">
              <a:spcBef>
                <a:spcPts val="0"/>
              </a:spcBef>
              <a:buClr>
                <a:srgbClr val="FFFFFF"/>
              </a:buClr>
              <a:buSzPts val="2000"/>
            </a:pPr>
            <a:r>
              <a:rPr lang="en-US" dirty="0">
                <a:solidFill>
                  <a:srgbClr val="FFFFFF"/>
                </a:solidFill>
              </a:rPr>
              <a:t>Static Application Testing</a:t>
            </a:r>
          </a:p>
          <a:p>
            <a:pPr marL="685800" lvl="1" indent="-228600">
              <a:spcBef>
                <a:spcPts val="0"/>
              </a:spcBef>
              <a:buClr>
                <a:srgbClr val="FFFFFF"/>
              </a:buClr>
              <a:buSzPts val="2000"/>
            </a:pPr>
            <a:r>
              <a:rPr lang="en-US" dirty="0">
                <a:solidFill>
                  <a:srgbClr val="FFFFFF"/>
                </a:solidFill>
              </a:rPr>
              <a:t>Automated Security Scans </a:t>
            </a:r>
          </a:p>
          <a:p>
            <a:pPr marL="685800" lvl="1" indent="-228600">
              <a:spcBef>
                <a:spcPts val="0"/>
              </a:spcBef>
              <a:buClr>
                <a:srgbClr val="FFFFFF"/>
              </a:buClr>
              <a:buSzPts val="2000"/>
            </a:pPr>
            <a:r>
              <a:rPr lang="en-US" dirty="0">
                <a:solidFill>
                  <a:srgbClr val="FFFFFF"/>
                </a:solidFill>
              </a:rPr>
              <a:t>Network Monitoring</a:t>
            </a:r>
          </a:p>
          <a:p>
            <a:pPr marL="685800" lvl="1" indent="-228600">
              <a:spcBef>
                <a:spcPts val="0"/>
              </a:spcBef>
              <a:buClr>
                <a:srgbClr val="FFFFFF"/>
              </a:buClr>
              <a:buSzPts val="2000"/>
            </a:pPr>
            <a:r>
              <a:rPr lang="en-US" dirty="0">
                <a:solidFill>
                  <a:srgbClr val="FFFFFF"/>
                </a:solidFill>
              </a:rPr>
              <a:t>Penetration Testing</a:t>
            </a:r>
          </a:p>
          <a:p>
            <a:pPr marL="685800" lvl="1" indent="-228600">
              <a:spcBef>
                <a:spcPts val="0"/>
              </a:spcBef>
              <a:buClr>
                <a:srgbClr val="FFFFFF"/>
              </a:buClr>
              <a:buSzPts val="2000"/>
            </a:pPr>
            <a:r>
              <a:rPr lang="en-US" dirty="0">
                <a:solidFill>
                  <a:srgbClr val="FFFFFF"/>
                </a:solidFill>
              </a:rPr>
              <a:t>Performance logs </a:t>
            </a:r>
          </a:p>
          <a:p>
            <a:pPr marL="457200" lvl="1" indent="0" algn="l" rtl="0">
              <a:lnSpc>
                <a:spcPct val="90000"/>
              </a:lnSpc>
              <a:spcBef>
                <a:spcPts val="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C7A063A-29A4-41BF-A652-9AB4E1020D2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875"/>
    </mc:Choice>
    <mc:Fallback>
      <p:transition spd="slow" advTm="9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5010325" cy="1102313"/>
          </a:xfrm>
          <a:prstGeom prst="rect">
            <a:avLst/>
          </a:prstGeom>
          <a:noFill/>
          <a:ln>
            <a:noFill/>
          </a:ln>
        </p:spPr>
        <p:txBody>
          <a:bodyPr spcFirstLastPara="1" wrap="square" lIns="91425" tIns="45700" rIns="91425" bIns="45700" anchor="t" anchorCtr="0">
            <a:normAutofit lnSpcReduction="10000"/>
          </a:bodyPr>
          <a:lstStyle/>
          <a:p>
            <a:pPr marL="228600" lvl="0" indent="-228600">
              <a:spcBef>
                <a:spcPts val="0"/>
              </a:spcBef>
              <a:buClr>
                <a:srgbClr val="FFFFFF"/>
              </a:buClr>
              <a:buSzPts val="2000"/>
            </a:pPr>
            <a:r>
              <a:rPr lang="en-US" sz="2000" dirty="0">
                <a:solidFill>
                  <a:srgbClr val="FFFFFF"/>
                </a:solidFill>
              </a:rPr>
              <a:t>Improper access controls</a:t>
            </a:r>
          </a:p>
          <a:p>
            <a:pPr marL="228600" lvl="0" indent="-228600">
              <a:spcBef>
                <a:spcPts val="0"/>
              </a:spcBef>
              <a:buClr>
                <a:srgbClr val="FFFFFF"/>
              </a:buClr>
              <a:buSzPts val="2000"/>
            </a:pPr>
            <a:r>
              <a:rPr lang="en-US" sz="2000" dirty="0">
                <a:solidFill>
                  <a:srgbClr val="FFFFFF"/>
                </a:solidFill>
              </a:rPr>
              <a:t>Weak credential management</a:t>
            </a:r>
          </a:p>
          <a:p>
            <a:pPr marL="228600" lvl="0" indent="-228600">
              <a:spcBef>
                <a:spcPts val="0"/>
              </a:spcBef>
              <a:buClr>
                <a:srgbClr val="FFFFFF"/>
              </a:buClr>
              <a:buSzPts val="2000"/>
            </a:pPr>
            <a:r>
              <a:rPr lang="en-US" sz="2000" dirty="0">
                <a:solidFill>
                  <a:srgbClr val="FFFFFF"/>
                </a:solidFill>
              </a:rPr>
              <a:t>Cryptographic and privilege issues</a:t>
            </a:r>
          </a:p>
          <a:p>
            <a:pPr marL="228600" lvl="0" indent="-228600">
              <a:spcBef>
                <a:spcPts val="0"/>
              </a:spcBef>
              <a:buClr>
                <a:srgbClr val="FFFFFF"/>
              </a:buClr>
              <a:buSzPts val="2000"/>
            </a:pPr>
            <a:r>
              <a:rPr lang="en-US" sz="2000" dirty="0">
                <a:solidFill>
                  <a:srgbClr val="FFFFFF"/>
                </a:solidFill>
              </a:rPr>
              <a:t>Security misconfiguration</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E1EF2C2B-CE1B-4ECC-B409-C24B85D93504}"/>
              </a:ext>
            </a:extLst>
          </p:cNvPr>
          <p:cNvPicPr>
            <a:picLocks noChangeAspect="1"/>
          </p:cNvPicPr>
          <p:nvPr/>
        </p:nvPicPr>
        <p:blipFill>
          <a:blip r:embed="rId7"/>
          <a:stretch>
            <a:fillRect/>
          </a:stretch>
        </p:blipFill>
        <p:spPr>
          <a:xfrm>
            <a:off x="5931016" y="3166843"/>
            <a:ext cx="4899172" cy="3691157"/>
          </a:xfrm>
          <a:prstGeom prst="rect">
            <a:avLst/>
          </a:prstGeom>
        </p:spPr>
      </p:pic>
      <p:sp>
        <p:nvSpPr>
          <p:cNvPr id="6" name="TextBox 5">
            <a:extLst>
              <a:ext uri="{FF2B5EF4-FFF2-40B4-BE49-F238E27FC236}">
                <a16:creationId xmlns:a16="http://schemas.microsoft.com/office/drawing/2014/main" id="{A4C33C6F-2CE2-4D09-B605-C6C31AD8B285}"/>
              </a:ext>
            </a:extLst>
          </p:cNvPr>
          <p:cNvSpPr txBox="1"/>
          <p:nvPr/>
        </p:nvSpPr>
        <p:spPr>
          <a:xfrm>
            <a:off x="7200900" y="6550223"/>
            <a:ext cx="2305439" cy="307777"/>
          </a:xfrm>
          <a:prstGeom prst="rect">
            <a:avLst/>
          </a:prstGeom>
          <a:noFill/>
        </p:spPr>
        <p:txBody>
          <a:bodyPr wrap="none" rtlCol="0">
            <a:spAutoFit/>
          </a:bodyPr>
          <a:lstStyle/>
          <a:p>
            <a:r>
              <a:rPr lang="en-US" dirty="0">
                <a:solidFill>
                  <a:schemeClr val="tx1"/>
                </a:solidFill>
              </a:rPr>
              <a:t>Image by: ClipArtBest.com</a:t>
            </a:r>
          </a:p>
        </p:txBody>
      </p:sp>
      <p:pic>
        <p:nvPicPr>
          <p:cNvPr id="2" name="Audio 1">
            <a:hlinkClick r:id="" action="ppaction://media"/>
            <a:extLst>
              <a:ext uri="{FF2B5EF4-FFF2-40B4-BE49-F238E27FC236}">
                <a16:creationId xmlns:a16="http://schemas.microsoft.com/office/drawing/2014/main" id="{69D37155-80C2-4039-8747-A6D3E469C66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009"/>
    </mc:Choice>
    <mc:Fallback>
      <p:transition spd="slow" advTm="43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pic>
        <p:nvPicPr>
          <p:cNvPr id="225" name="Google Shape;225;p12" descr="Green Pace logo"/>
          <p:cNvPicPr preferRelativeResize="0"/>
          <p:nvPr/>
        </p:nvPicPr>
        <p:blipFill>
          <a:blip r:embed="rId6">
            <a:alphaModFix/>
          </a:blip>
          <a:stretch>
            <a:fillRect/>
          </a:stretch>
        </p:blipFill>
        <p:spPr>
          <a:xfrm>
            <a:off x="2937" y="5708775"/>
            <a:ext cx="886601" cy="1149225"/>
          </a:xfrm>
          <a:prstGeom prst="rect">
            <a:avLst/>
          </a:prstGeom>
          <a:noFill/>
          <a:ln>
            <a:noFill/>
          </a:ln>
        </p:spPr>
      </p:pic>
      <p:pic>
        <p:nvPicPr>
          <p:cNvPr id="2" name="Picture 1">
            <a:extLst>
              <a:ext uri="{FF2B5EF4-FFF2-40B4-BE49-F238E27FC236}">
                <a16:creationId xmlns:a16="http://schemas.microsoft.com/office/drawing/2014/main" id="{0AB94572-FCA5-4E76-9E54-AB7DE621DA02}"/>
              </a:ext>
            </a:extLst>
          </p:cNvPr>
          <p:cNvPicPr>
            <a:picLocks noChangeAspect="1"/>
          </p:cNvPicPr>
          <p:nvPr/>
        </p:nvPicPr>
        <p:blipFill>
          <a:blip r:embed="rId7"/>
          <a:stretch>
            <a:fillRect/>
          </a:stretch>
        </p:blipFill>
        <p:spPr>
          <a:xfrm>
            <a:off x="0" y="990600"/>
            <a:ext cx="4626528" cy="3810000"/>
          </a:xfrm>
          <a:prstGeom prst="rect">
            <a:avLst/>
          </a:prstGeom>
        </p:spPr>
      </p:pic>
      <p:sp>
        <p:nvSpPr>
          <p:cNvPr id="3" name="TextBox 2">
            <a:extLst>
              <a:ext uri="{FF2B5EF4-FFF2-40B4-BE49-F238E27FC236}">
                <a16:creationId xmlns:a16="http://schemas.microsoft.com/office/drawing/2014/main" id="{9AD6E0E5-E983-4D31-829D-9EBE3791909E}"/>
              </a:ext>
            </a:extLst>
          </p:cNvPr>
          <p:cNvSpPr txBox="1"/>
          <p:nvPr/>
        </p:nvSpPr>
        <p:spPr>
          <a:xfrm>
            <a:off x="-75501" y="4800600"/>
            <a:ext cx="2037737" cy="307777"/>
          </a:xfrm>
          <a:prstGeom prst="rect">
            <a:avLst/>
          </a:prstGeom>
          <a:noFill/>
        </p:spPr>
        <p:txBody>
          <a:bodyPr wrap="none" rtlCol="0">
            <a:spAutoFit/>
          </a:bodyPr>
          <a:lstStyle/>
          <a:p>
            <a:r>
              <a:rPr lang="en-US" dirty="0">
                <a:solidFill>
                  <a:schemeClr val="bg1"/>
                </a:solidFill>
              </a:rPr>
              <a:t>Photo by: </a:t>
            </a:r>
            <a:r>
              <a:rPr lang="en-US" dirty="0" err="1">
                <a:solidFill>
                  <a:schemeClr val="bg1"/>
                </a:solidFill>
              </a:rPr>
              <a:t>JuSun</a:t>
            </a:r>
            <a:r>
              <a:rPr lang="en-US" dirty="0">
                <a:solidFill>
                  <a:schemeClr val="bg1"/>
                </a:solidFill>
              </a:rPr>
              <a:t>/iStock</a:t>
            </a:r>
          </a:p>
        </p:txBody>
      </p:sp>
      <p:pic>
        <p:nvPicPr>
          <p:cNvPr id="4" name="Picture 3">
            <a:extLst>
              <a:ext uri="{FF2B5EF4-FFF2-40B4-BE49-F238E27FC236}">
                <a16:creationId xmlns:a16="http://schemas.microsoft.com/office/drawing/2014/main" id="{99FC1880-B88E-48DD-A3D0-49B71C863598}"/>
              </a:ext>
            </a:extLst>
          </p:cNvPr>
          <p:cNvPicPr>
            <a:picLocks noChangeAspect="1"/>
          </p:cNvPicPr>
          <p:nvPr/>
        </p:nvPicPr>
        <p:blipFill>
          <a:blip r:embed="rId8"/>
          <a:stretch>
            <a:fillRect/>
          </a:stretch>
        </p:blipFill>
        <p:spPr>
          <a:xfrm>
            <a:off x="6043762" y="3504909"/>
            <a:ext cx="6145301" cy="3353091"/>
          </a:xfrm>
          <a:prstGeom prst="rect">
            <a:avLst/>
          </a:prstGeom>
        </p:spPr>
      </p:pic>
      <p:sp>
        <p:nvSpPr>
          <p:cNvPr id="5" name="TextBox 4">
            <a:extLst>
              <a:ext uri="{FF2B5EF4-FFF2-40B4-BE49-F238E27FC236}">
                <a16:creationId xmlns:a16="http://schemas.microsoft.com/office/drawing/2014/main" id="{FB87A670-44B2-4D3B-8E6A-C2EAAF02C6A5}"/>
              </a:ext>
            </a:extLst>
          </p:cNvPr>
          <p:cNvSpPr txBox="1"/>
          <p:nvPr/>
        </p:nvSpPr>
        <p:spPr>
          <a:xfrm>
            <a:off x="6610525" y="3187817"/>
            <a:ext cx="2097049" cy="307777"/>
          </a:xfrm>
          <a:prstGeom prst="rect">
            <a:avLst/>
          </a:prstGeom>
          <a:noFill/>
        </p:spPr>
        <p:txBody>
          <a:bodyPr wrap="none" rtlCol="0">
            <a:spAutoFit/>
          </a:bodyPr>
          <a:lstStyle/>
          <a:p>
            <a:r>
              <a:rPr lang="en-US" dirty="0">
                <a:solidFill>
                  <a:schemeClr val="bg1"/>
                </a:solidFill>
              </a:rPr>
              <a:t>Photo by </a:t>
            </a:r>
            <a:r>
              <a:rPr lang="en-US" dirty="0" err="1">
                <a:solidFill>
                  <a:schemeClr val="bg1"/>
                </a:solidFill>
              </a:rPr>
              <a:t>A.Kerman</a:t>
            </a:r>
            <a:r>
              <a:rPr lang="en-US" dirty="0">
                <a:solidFill>
                  <a:schemeClr val="bg1"/>
                </a:solidFill>
              </a:rPr>
              <a:t>/</a:t>
            </a:r>
            <a:r>
              <a:rPr lang="en-US" dirty="0" err="1">
                <a:solidFill>
                  <a:schemeClr val="bg1"/>
                </a:solidFill>
              </a:rPr>
              <a:t>Nist</a:t>
            </a:r>
            <a:endParaRPr lang="en-US" dirty="0">
              <a:solidFill>
                <a:schemeClr val="bg1"/>
              </a:solidFill>
            </a:endParaRPr>
          </a:p>
        </p:txBody>
      </p:sp>
      <p:pic>
        <p:nvPicPr>
          <p:cNvPr id="6" name="Audio 5">
            <a:hlinkClick r:id="" action="ppaction://media"/>
            <a:extLst>
              <a:ext uri="{FF2B5EF4-FFF2-40B4-BE49-F238E27FC236}">
                <a16:creationId xmlns:a16="http://schemas.microsoft.com/office/drawing/2014/main" id="{62E453BB-C243-441E-9D77-7FF1DF1E1DA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944"/>
    </mc:Choice>
    <mc:Fallback>
      <p:transition spd="slow" advTm="87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7E9FA287-E282-49C3-B649-061AE24BAFD1}"/>
              </a:ext>
            </a:extLst>
          </p:cNvPr>
          <p:cNvPicPr>
            <a:picLocks noChangeAspect="1"/>
          </p:cNvPicPr>
          <p:nvPr/>
        </p:nvPicPr>
        <p:blipFill>
          <a:blip r:embed="rId7"/>
          <a:stretch>
            <a:fillRect/>
          </a:stretch>
        </p:blipFill>
        <p:spPr>
          <a:xfrm>
            <a:off x="1086374" y="1933861"/>
            <a:ext cx="10019251" cy="4655890"/>
          </a:xfrm>
          <a:prstGeom prst="rect">
            <a:avLst/>
          </a:prstGeom>
        </p:spPr>
      </p:pic>
      <p:sp>
        <p:nvSpPr>
          <p:cNvPr id="5" name="TextBox 4">
            <a:extLst>
              <a:ext uri="{FF2B5EF4-FFF2-40B4-BE49-F238E27FC236}">
                <a16:creationId xmlns:a16="http://schemas.microsoft.com/office/drawing/2014/main" id="{485ACC25-2B61-41C2-B157-C606912CB824}"/>
              </a:ext>
            </a:extLst>
          </p:cNvPr>
          <p:cNvSpPr txBox="1"/>
          <p:nvPr/>
        </p:nvSpPr>
        <p:spPr>
          <a:xfrm>
            <a:off x="2281805" y="6281974"/>
            <a:ext cx="2592376" cy="307777"/>
          </a:xfrm>
          <a:prstGeom prst="rect">
            <a:avLst/>
          </a:prstGeom>
          <a:noFill/>
        </p:spPr>
        <p:txBody>
          <a:bodyPr wrap="none" rtlCol="0">
            <a:spAutoFit/>
          </a:bodyPr>
          <a:lstStyle/>
          <a:p>
            <a:r>
              <a:rPr lang="en-US" dirty="0">
                <a:solidFill>
                  <a:schemeClr val="bg1"/>
                </a:solidFill>
              </a:rPr>
              <a:t>Image by: Wallpapercave.com</a:t>
            </a:r>
          </a:p>
        </p:txBody>
      </p:sp>
      <p:pic>
        <p:nvPicPr>
          <p:cNvPr id="2" name="Audio 1">
            <a:hlinkClick r:id="" action="ppaction://media"/>
            <a:extLst>
              <a:ext uri="{FF2B5EF4-FFF2-40B4-BE49-F238E27FC236}">
                <a16:creationId xmlns:a16="http://schemas.microsoft.com/office/drawing/2014/main" id="{68F60B1D-6DCE-4617-ABB1-F6474046499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235"/>
    </mc:Choice>
    <mc:Fallback>
      <p:transition spd="slow" advTm="51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4555221" y="118421"/>
            <a:ext cx="3217877"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753959" y="1271772"/>
            <a:ext cx="10820400" cy="666086"/>
          </a:xfrm>
          <a:prstGeom prst="rect">
            <a:avLst/>
          </a:prstGeom>
          <a:noFill/>
          <a:ln>
            <a:noFill/>
          </a:ln>
        </p:spPr>
        <p:txBody>
          <a:bodyPr spcFirstLastPara="1" wrap="square" lIns="91425" tIns="45700" rIns="91425" bIns="45700" anchor="t" anchorCtr="0">
            <a:normAutofit lnSpcReduction="10000"/>
          </a:bodyPr>
          <a:lstStyle/>
          <a:p>
            <a:pPr marL="228600" lvl="0" indent="-228600">
              <a:spcBef>
                <a:spcPts val="0"/>
              </a:spcBef>
              <a:buClr>
                <a:srgbClr val="FFFFFF"/>
              </a:buClr>
              <a:buSzPts val="2200"/>
            </a:pPr>
            <a:r>
              <a:rPr lang="en-US" dirty="0" err="1">
                <a:solidFill>
                  <a:srgbClr val="FFFFFF"/>
                </a:solidFill>
              </a:rPr>
              <a:t>Seacord</a:t>
            </a:r>
            <a:r>
              <a:rPr lang="en-US" dirty="0">
                <a:solidFill>
                  <a:srgbClr val="FFFFFF"/>
                </a:solidFill>
              </a:rPr>
              <a:t>, R. (2020, November 18). Confluence. Retrieved from SEI</a:t>
            </a:r>
          </a:p>
          <a:p>
            <a:pPr marL="0" lvl="0" indent="0">
              <a:spcBef>
                <a:spcPts val="0"/>
              </a:spcBef>
              <a:buClr>
                <a:srgbClr val="FFFFFF"/>
              </a:buClr>
              <a:buSzPts val="2200"/>
              <a:buNone/>
            </a:pPr>
            <a:r>
              <a:rPr lang="en-US" dirty="0">
                <a:solidFill>
                  <a:srgbClr val="FFFFFF"/>
                </a:solidFill>
              </a:rPr>
              <a:t>   External Wiki Home: https://wiki.sei.cmu.edu/confluence/</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5E0926-8DBB-46E6-B631-84BEA405BD14}"/>
              </a:ext>
            </a:extLst>
          </p:cNvPr>
          <p:cNvSpPr/>
          <p:nvPr/>
        </p:nvSpPr>
        <p:spPr>
          <a:xfrm>
            <a:off x="3058950" y="3275112"/>
            <a:ext cx="6074099" cy="307777"/>
          </a:xfrm>
          <a:prstGeom prst="rect">
            <a:avLst/>
          </a:prstGeom>
        </p:spPr>
        <p:txBody>
          <a:bodyPr wrap="none">
            <a:spAutoFit/>
          </a:bodyPr>
          <a:lstStyle/>
          <a:p>
            <a:r>
              <a:rPr lang="en-US" dirty="0"/>
              <a:t>https://www.yubico.com/wp-content/uploads/2021/05/castle-1024x707.png</a:t>
            </a:r>
          </a:p>
        </p:txBody>
      </p:sp>
      <p:pic>
        <p:nvPicPr>
          <p:cNvPr id="3" name="Picture 2">
            <a:extLst>
              <a:ext uri="{FF2B5EF4-FFF2-40B4-BE49-F238E27FC236}">
                <a16:creationId xmlns:a16="http://schemas.microsoft.com/office/drawing/2014/main" id="{53460118-B709-48CD-85CE-3CC681DC94F8}"/>
              </a:ext>
            </a:extLst>
          </p:cNvPr>
          <p:cNvPicPr>
            <a:picLocks noChangeAspect="1"/>
          </p:cNvPicPr>
          <p:nvPr/>
        </p:nvPicPr>
        <p:blipFill>
          <a:blip r:embed="rId4"/>
          <a:stretch>
            <a:fillRect/>
          </a:stretch>
        </p:blipFill>
        <p:spPr>
          <a:xfrm>
            <a:off x="2004969" y="427839"/>
            <a:ext cx="8472881" cy="5310230"/>
          </a:xfrm>
          <a:prstGeom prst="rect">
            <a:avLst/>
          </a:prstGeom>
        </p:spPr>
      </p:pic>
      <p:sp>
        <p:nvSpPr>
          <p:cNvPr id="4" name="TextBox 3">
            <a:extLst>
              <a:ext uri="{FF2B5EF4-FFF2-40B4-BE49-F238E27FC236}">
                <a16:creationId xmlns:a16="http://schemas.microsoft.com/office/drawing/2014/main" id="{20EB0083-B2C9-4065-B8BB-D6CD775C48B7}"/>
              </a:ext>
            </a:extLst>
          </p:cNvPr>
          <p:cNvSpPr txBox="1"/>
          <p:nvPr/>
        </p:nvSpPr>
        <p:spPr>
          <a:xfrm>
            <a:off x="2004969" y="5738069"/>
            <a:ext cx="7866256" cy="307777"/>
          </a:xfrm>
          <a:prstGeom prst="rect">
            <a:avLst/>
          </a:prstGeom>
          <a:noFill/>
        </p:spPr>
        <p:txBody>
          <a:bodyPr wrap="none" rtlCol="0">
            <a:spAutoFit/>
          </a:bodyPr>
          <a:lstStyle/>
          <a:p>
            <a:r>
              <a:rPr lang="en-US" dirty="0" err="1">
                <a:solidFill>
                  <a:schemeClr val="bg1"/>
                </a:solidFill>
              </a:rPr>
              <a:t>Yubico</a:t>
            </a:r>
            <a:r>
              <a:rPr lang="en-US" dirty="0">
                <a:solidFill>
                  <a:schemeClr val="bg1"/>
                </a:solidFill>
              </a:rPr>
              <a:t>, 2021 via link: https://www.yubico.com/wp-content/uploads/2021/05/castle-1024x707.png </a:t>
            </a:r>
          </a:p>
        </p:txBody>
      </p:sp>
      <p:pic>
        <p:nvPicPr>
          <p:cNvPr id="6" name="Audio 5">
            <a:hlinkClick r:id="" action="ppaction://media"/>
            <a:extLst>
              <a:ext uri="{FF2B5EF4-FFF2-40B4-BE49-F238E27FC236}">
                <a16:creationId xmlns:a16="http://schemas.microsoft.com/office/drawing/2014/main" id="{CA9208E3-1013-4370-AFA5-16583346A4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73483837"/>
      </p:ext>
    </p:extLst>
  </p:cSld>
  <p:clrMapOvr>
    <a:masterClrMapping/>
  </p:clrMapOvr>
  <mc:AlternateContent xmlns:mc="http://schemas.openxmlformats.org/markup-compatibility/2006">
    <mc:Choice xmlns:p14="http://schemas.microsoft.com/office/powerpoint/2010/main" Requires="p14">
      <p:transition spd="slow" p14:dur="2000" advTm="48867"/>
    </mc:Choice>
    <mc:Fallback>
      <p:transition spd="slow" advTm="48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858936" y="93254"/>
            <a:ext cx="4719506" cy="1293028"/>
          </a:xfrm>
          <a:prstGeom prst="rect">
            <a:avLst/>
          </a:prstGeom>
          <a:noFill/>
          <a:ln>
            <a:noFill/>
          </a:ln>
        </p:spPr>
        <p:txBody>
          <a:bodyPr spcFirstLastPara="1" wrap="square" lIns="91425" tIns="45700" rIns="91425" bIns="45700" anchor="ctr" anchorCtr="0">
            <a:normAutofit/>
          </a:bodyPr>
          <a:lstStyle/>
          <a:p>
            <a:pPr lvl="0" algn="ctr">
              <a:buSzPts val="4000"/>
            </a:pPr>
            <a:r>
              <a:rPr lang="en-US" dirty="0"/>
              <a:t> DEFENSE IN DEPTH</a:t>
            </a:r>
            <a:br>
              <a:rPr lang="en-US" dirty="0"/>
            </a:br>
            <a:r>
              <a:rPr lang="en-US" dirty="0">
                <a:solidFill>
                  <a:srgbClr val="FFFFFF"/>
                </a:solidFill>
              </a:rPr>
              <a:t>OVERVIEW</a:t>
            </a: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1459684" y="1451295"/>
            <a:ext cx="8816829" cy="513845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118624" y="5377609"/>
            <a:ext cx="1073376" cy="1480391"/>
          </a:xfrm>
          <a:prstGeom prst="rect">
            <a:avLst/>
          </a:prstGeom>
          <a:noFill/>
          <a:ln>
            <a:noFill/>
          </a:ln>
        </p:spPr>
      </p:pic>
      <p:pic>
        <p:nvPicPr>
          <p:cNvPr id="5" name="Audio 4">
            <a:hlinkClick r:id="" action="ppaction://media"/>
            <a:extLst>
              <a:ext uri="{FF2B5EF4-FFF2-40B4-BE49-F238E27FC236}">
                <a16:creationId xmlns:a16="http://schemas.microsoft.com/office/drawing/2014/main" id="{E28C2053-A934-47B9-812D-535B3646BF3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176"/>
    </mc:Choice>
    <mc:Fallback>
      <p:transition spd="slow" advTm="40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18844" y="7175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p:cNvGraphicFramePr/>
          <p:nvPr>
            <p:extLst>
              <p:ext uri="{D42A27DB-BD31-4B8C-83A1-F6EECF244321}">
                <p14:modId xmlns:p14="http://schemas.microsoft.com/office/powerpoint/2010/main" val="2626455212"/>
              </p:ext>
            </p:extLst>
          </p:nvPr>
        </p:nvGraphicFramePr>
        <p:xfrm>
          <a:off x="2987342" y="1109755"/>
          <a:ext cx="7835225" cy="390138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STD-003-CPP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STD-004-CPP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STD-005-CPP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STD-009-CPP </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STD-010-CPP</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STD-009-CPP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STD-010-CPP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STD-007-CPP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STD-008-CPP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STD-001-CPP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STD-002-CPP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STD-006-CPP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STD-007-CPP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STD-008-CPP</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3A688A22-CB4E-4527-8AB9-7F6C3ED83B6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034"/>
    </mc:Choice>
    <mc:Fallback>
      <p:transition spd="slow" advTm="47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4101168" y="100668"/>
            <a:ext cx="3989664" cy="1091692"/>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b="1" i="1" dirty="0"/>
              <a:t>10 PRINCIPLES</a:t>
            </a:r>
            <a:endParaRPr b="1" i="1" dirty="0"/>
          </a:p>
        </p:txBody>
      </p:sp>
      <p:sp>
        <p:nvSpPr>
          <p:cNvPr id="168" name="Google Shape;168;p5"/>
          <p:cNvSpPr txBox="1">
            <a:spLocks noGrp="1"/>
          </p:cNvSpPr>
          <p:nvPr>
            <p:ph type="body" idx="1"/>
          </p:nvPr>
        </p:nvSpPr>
        <p:spPr>
          <a:xfrm>
            <a:off x="685800" y="1107348"/>
            <a:ext cx="10820400" cy="4202883"/>
          </a:xfrm>
          <a:prstGeom prst="rect">
            <a:avLst/>
          </a:prstGeom>
          <a:noFill/>
          <a:ln>
            <a:noFill/>
          </a:ln>
        </p:spPr>
        <p:txBody>
          <a:bodyPr spcFirstLastPara="1" wrap="square" lIns="91425" tIns="45700" rIns="91425" bIns="45700" anchor="t" anchorCtr="0">
            <a:normAutofit fontScale="92500" lnSpcReduction="10000"/>
          </a:bodyPr>
          <a:lstStyle/>
          <a:p>
            <a:pPr marL="0" lvl="0" indent="0">
              <a:spcBef>
                <a:spcPts val="0"/>
              </a:spcBef>
              <a:buClr>
                <a:srgbClr val="FFFFFF"/>
              </a:buClr>
              <a:buSzPts val="2200"/>
              <a:buNone/>
            </a:pPr>
            <a:r>
              <a:rPr lang="en-US" sz="3500" dirty="0">
                <a:solidFill>
                  <a:srgbClr val="FFFFFF"/>
                </a:solidFill>
              </a:rPr>
              <a:t>1. Validate Input Data </a:t>
            </a:r>
          </a:p>
          <a:p>
            <a:pPr marL="0" lvl="0" indent="0">
              <a:spcBef>
                <a:spcPts val="0"/>
              </a:spcBef>
              <a:buClr>
                <a:srgbClr val="FFFFFF"/>
              </a:buClr>
              <a:buSzPts val="2200"/>
              <a:buNone/>
            </a:pPr>
            <a:r>
              <a:rPr lang="en-US" sz="3500" dirty="0">
                <a:solidFill>
                  <a:srgbClr val="FFFFFF"/>
                </a:solidFill>
              </a:rPr>
              <a:t>2. Heed Compiler Warnings </a:t>
            </a:r>
          </a:p>
          <a:p>
            <a:pPr marL="0" lvl="0" indent="0">
              <a:spcBef>
                <a:spcPts val="0"/>
              </a:spcBef>
              <a:buClr>
                <a:srgbClr val="FFFFFF"/>
              </a:buClr>
              <a:buSzPts val="2200"/>
              <a:buNone/>
            </a:pPr>
            <a:r>
              <a:rPr lang="en-US" sz="3500" dirty="0">
                <a:solidFill>
                  <a:srgbClr val="FFFFFF"/>
                </a:solidFill>
              </a:rPr>
              <a:t>3. Architect and Design for Security Policies </a:t>
            </a:r>
          </a:p>
          <a:p>
            <a:pPr marL="0" lvl="0" indent="0">
              <a:spcBef>
                <a:spcPts val="0"/>
              </a:spcBef>
              <a:buClr>
                <a:srgbClr val="FFFFFF"/>
              </a:buClr>
              <a:buSzPts val="2200"/>
              <a:buNone/>
            </a:pPr>
            <a:r>
              <a:rPr lang="en-US" sz="3500" dirty="0">
                <a:solidFill>
                  <a:srgbClr val="FFFFFF"/>
                </a:solidFill>
              </a:rPr>
              <a:t>4. Keep it Simple </a:t>
            </a:r>
          </a:p>
          <a:p>
            <a:pPr marL="0" lvl="0" indent="0">
              <a:spcBef>
                <a:spcPts val="0"/>
              </a:spcBef>
              <a:buClr>
                <a:srgbClr val="FFFFFF"/>
              </a:buClr>
              <a:buSzPts val="2200"/>
              <a:buNone/>
            </a:pPr>
            <a:r>
              <a:rPr lang="en-US" sz="3500" dirty="0">
                <a:solidFill>
                  <a:srgbClr val="FFFFFF"/>
                </a:solidFill>
              </a:rPr>
              <a:t>5. Default Deny </a:t>
            </a:r>
          </a:p>
          <a:p>
            <a:pPr marL="0" lvl="0" indent="0">
              <a:spcBef>
                <a:spcPts val="0"/>
              </a:spcBef>
              <a:buClr>
                <a:srgbClr val="FFFFFF"/>
              </a:buClr>
              <a:buSzPts val="2200"/>
              <a:buNone/>
            </a:pPr>
            <a:r>
              <a:rPr lang="en-US" sz="3500" dirty="0">
                <a:solidFill>
                  <a:srgbClr val="FFFFFF"/>
                </a:solidFill>
              </a:rPr>
              <a:t>6. Adhere to the Principle of Least Privilege</a:t>
            </a:r>
          </a:p>
          <a:p>
            <a:pPr marL="0" lvl="0" indent="0">
              <a:spcBef>
                <a:spcPts val="0"/>
              </a:spcBef>
              <a:buClr>
                <a:srgbClr val="FFFFFF"/>
              </a:buClr>
              <a:buSzPts val="2200"/>
              <a:buNone/>
            </a:pPr>
            <a:r>
              <a:rPr lang="en-US" sz="3500" dirty="0">
                <a:solidFill>
                  <a:srgbClr val="FFFFFF"/>
                </a:solidFill>
              </a:rPr>
              <a:t>7. Sanitize Data Sent to Other Systems </a:t>
            </a:r>
          </a:p>
          <a:p>
            <a:pPr marL="0" lvl="0" indent="0">
              <a:spcBef>
                <a:spcPts val="0"/>
              </a:spcBef>
              <a:buClr>
                <a:srgbClr val="FFFFFF"/>
              </a:buClr>
              <a:buSzPts val="2200"/>
              <a:buNone/>
            </a:pPr>
            <a:r>
              <a:rPr lang="en-US" sz="3500" dirty="0">
                <a:solidFill>
                  <a:srgbClr val="FFFFFF"/>
                </a:solidFill>
              </a:rPr>
              <a:t>8. Practice Defense in Depth </a:t>
            </a:r>
          </a:p>
          <a:p>
            <a:pPr marL="0" lvl="0" indent="0">
              <a:spcBef>
                <a:spcPts val="0"/>
              </a:spcBef>
              <a:buClr>
                <a:srgbClr val="FFFFFF"/>
              </a:buClr>
              <a:buSzPts val="2200"/>
              <a:buNone/>
            </a:pPr>
            <a:r>
              <a:rPr lang="en-US" sz="3500" dirty="0">
                <a:solidFill>
                  <a:srgbClr val="FFFFFF"/>
                </a:solidFill>
              </a:rPr>
              <a:t>9. Use Effective Quality Assurance Techniques </a:t>
            </a:r>
          </a:p>
          <a:p>
            <a:pPr marL="0" lvl="0" indent="0">
              <a:spcBef>
                <a:spcPts val="0"/>
              </a:spcBef>
              <a:buClr>
                <a:srgbClr val="FFFFFF"/>
              </a:buClr>
              <a:buSzPts val="2200"/>
              <a:buNone/>
            </a:pPr>
            <a:r>
              <a:rPr lang="en-US" sz="3500" dirty="0">
                <a:solidFill>
                  <a:srgbClr val="FFFFFF"/>
                </a:solidFill>
              </a:rPr>
              <a:t>10. Adopt a Secure Coding Standard</a:t>
            </a:r>
          </a:p>
          <a:p>
            <a:pPr marL="0" lvl="0" indent="0" algn="l" rtl="0">
              <a:lnSpc>
                <a:spcPct val="90000"/>
              </a:lnSpc>
              <a:spcBef>
                <a:spcPts val="0"/>
              </a:spcBef>
              <a:spcAft>
                <a:spcPts val="0"/>
              </a:spcAft>
              <a:buClr>
                <a:schemeClr val="lt1"/>
              </a:buClr>
              <a:buSzPts val="2200"/>
              <a:buNone/>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CCE3A6B-7FD4-4533-BED9-A1D3DC07F6C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237"/>
    </mc:Choice>
    <mc:Fallback>
      <p:transition spd="slow" advTm="31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434243" y="76476"/>
            <a:ext cx="5323514" cy="129302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221325" y="1577130"/>
            <a:ext cx="11682653" cy="5012621"/>
          </a:xfrm>
          <a:prstGeom prst="rect">
            <a:avLst/>
          </a:prstGeom>
          <a:noFill/>
          <a:ln>
            <a:noFill/>
          </a:ln>
        </p:spPr>
        <p:txBody>
          <a:bodyPr spcFirstLastPara="1" wrap="square" lIns="91425" tIns="45700" rIns="91425" bIns="45700" anchor="t" anchorCtr="0">
            <a:normAutofit/>
          </a:bodyPr>
          <a:lstStyle/>
          <a:p>
            <a:pPr marL="0" lvl="0" indent="0">
              <a:spcBef>
                <a:spcPts val="0"/>
              </a:spcBef>
              <a:buClr>
                <a:srgbClr val="FFFFFF"/>
              </a:buClr>
              <a:buSzPts val="2000"/>
              <a:buNone/>
            </a:pPr>
            <a:r>
              <a:rPr lang="en-US" sz="2000" dirty="0">
                <a:solidFill>
                  <a:srgbClr val="FFFFFF"/>
                </a:solidFill>
              </a:rPr>
              <a:t>There are many coding standards. Other than the top 10 basic principles, here at Green Pace, we comply with important coding standards as well. Here are our top ten coding vulnerabilities standards that we comply with: </a:t>
            </a:r>
          </a:p>
          <a:p>
            <a:pPr marL="0" lvl="0" indent="0">
              <a:spcBef>
                <a:spcPts val="0"/>
              </a:spcBef>
              <a:buClr>
                <a:srgbClr val="FFFFFF"/>
              </a:buClr>
              <a:buSzPts val="2000"/>
              <a:buNone/>
            </a:pPr>
            <a:endParaRPr lang="en-US" sz="2000" dirty="0">
              <a:solidFill>
                <a:srgbClr val="FFFFFF"/>
              </a:solidFill>
            </a:endParaRPr>
          </a:p>
          <a:p>
            <a:pPr marL="0" lvl="0" indent="0">
              <a:spcBef>
                <a:spcPts val="0"/>
              </a:spcBef>
              <a:buClr>
                <a:srgbClr val="FFFFFF"/>
              </a:buClr>
              <a:buSzPts val="2000"/>
              <a:buNone/>
            </a:pPr>
            <a:r>
              <a:rPr lang="en-US" sz="2000" dirty="0">
                <a:solidFill>
                  <a:srgbClr val="FFFFFF"/>
                </a:solidFill>
              </a:rPr>
              <a:t>1. Do not declare or define a reserved identifier</a:t>
            </a:r>
          </a:p>
          <a:p>
            <a:pPr marL="0" lvl="0" indent="0">
              <a:spcBef>
                <a:spcPts val="0"/>
              </a:spcBef>
              <a:buClr>
                <a:srgbClr val="FFFFFF"/>
              </a:buClr>
              <a:buSzPts val="2000"/>
              <a:buNone/>
            </a:pPr>
            <a:r>
              <a:rPr lang="en-US" sz="2000" dirty="0">
                <a:solidFill>
                  <a:srgbClr val="FFFFFF"/>
                </a:solidFill>
              </a:rPr>
              <a:t>2. Do not cast to an out of range enumeration value</a:t>
            </a:r>
          </a:p>
          <a:p>
            <a:pPr marL="0" lvl="0" indent="0">
              <a:spcBef>
                <a:spcPts val="0"/>
              </a:spcBef>
              <a:buClr>
                <a:srgbClr val="FFFFFF"/>
              </a:buClr>
              <a:buSzPts val="2000"/>
              <a:buNone/>
            </a:pPr>
            <a:r>
              <a:rPr lang="en-US" sz="2000" dirty="0">
                <a:solidFill>
                  <a:srgbClr val="FFFFFF"/>
                </a:solidFill>
              </a:rPr>
              <a:t>3. Guarantee that storage for strings has sufficient space for character data and the null    </a:t>
            </a:r>
          </a:p>
          <a:p>
            <a:pPr marL="0" lvl="0" indent="0">
              <a:spcBef>
                <a:spcPts val="0"/>
              </a:spcBef>
              <a:buClr>
                <a:srgbClr val="FFFFFF"/>
              </a:buClr>
              <a:buSzPts val="2000"/>
              <a:buNone/>
            </a:pPr>
            <a:r>
              <a:rPr lang="en-US" sz="2000" dirty="0">
                <a:solidFill>
                  <a:srgbClr val="FFFFFF"/>
                </a:solidFill>
              </a:rPr>
              <a:t>     terminator </a:t>
            </a:r>
          </a:p>
          <a:p>
            <a:pPr marL="0" lvl="0" indent="0">
              <a:spcBef>
                <a:spcPts val="0"/>
              </a:spcBef>
              <a:buClr>
                <a:srgbClr val="FFFFFF"/>
              </a:buClr>
              <a:buSzPts val="2000"/>
              <a:buNone/>
            </a:pPr>
            <a:r>
              <a:rPr lang="en-US" sz="2000" dirty="0">
                <a:solidFill>
                  <a:srgbClr val="FFFFFF"/>
                </a:solidFill>
              </a:rPr>
              <a:t>4. Do not use deprecated or obsolescent functions</a:t>
            </a:r>
          </a:p>
          <a:p>
            <a:pPr marL="0" lvl="0" indent="0">
              <a:spcBef>
                <a:spcPts val="0"/>
              </a:spcBef>
              <a:buClr>
                <a:srgbClr val="FFFFFF"/>
              </a:buClr>
              <a:buSzPts val="2000"/>
              <a:buNone/>
            </a:pPr>
            <a:r>
              <a:rPr lang="en-US" sz="2000" dirty="0">
                <a:solidFill>
                  <a:srgbClr val="FFFFFF"/>
                </a:solidFill>
              </a:rPr>
              <a:t>5. Free dynamically allocated memory when no longer needed</a:t>
            </a:r>
          </a:p>
          <a:p>
            <a:pPr marL="0" lvl="0" indent="0">
              <a:spcBef>
                <a:spcPts val="0"/>
              </a:spcBef>
              <a:buClr>
                <a:srgbClr val="FFFFFF"/>
              </a:buClr>
              <a:buSzPts val="2000"/>
              <a:buNone/>
            </a:pPr>
            <a:r>
              <a:rPr lang="en-US" sz="2000" dirty="0">
                <a:solidFill>
                  <a:srgbClr val="FFFFFF"/>
                </a:solidFill>
              </a:rPr>
              <a:t>6. Use a static assertion to test the value of a constant expression</a:t>
            </a:r>
          </a:p>
          <a:p>
            <a:pPr marL="0" lvl="0" indent="0">
              <a:spcBef>
                <a:spcPts val="0"/>
              </a:spcBef>
              <a:buClr>
                <a:srgbClr val="FFFFFF"/>
              </a:buClr>
              <a:buSzPts val="2000"/>
              <a:buNone/>
            </a:pPr>
            <a:r>
              <a:rPr lang="en-US" sz="2000" dirty="0">
                <a:solidFill>
                  <a:srgbClr val="FFFFFF"/>
                </a:solidFill>
              </a:rPr>
              <a:t>7. Do not leak resources when handling exceptions</a:t>
            </a:r>
          </a:p>
          <a:p>
            <a:pPr marL="0" lvl="0" indent="0">
              <a:spcBef>
                <a:spcPts val="0"/>
              </a:spcBef>
              <a:buClr>
                <a:srgbClr val="FFFFFF"/>
              </a:buClr>
              <a:buSzPts val="2000"/>
              <a:buNone/>
            </a:pPr>
            <a:r>
              <a:rPr lang="en-US" sz="2000" dirty="0">
                <a:solidFill>
                  <a:srgbClr val="FFFFFF"/>
                </a:solidFill>
              </a:rPr>
              <a:t>8. CPP. Close files when they are no longer needed</a:t>
            </a:r>
          </a:p>
          <a:p>
            <a:pPr marL="0" lvl="0" indent="0">
              <a:spcBef>
                <a:spcPts val="0"/>
              </a:spcBef>
              <a:buClr>
                <a:srgbClr val="FFFFFF"/>
              </a:buClr>
              <a:buSzPts val="2000"/>
              <a:buNone/>
            </a:pPr>
            <a:r>
              <a:rPr lang="en-US" sz="2000" dirty="0">
                <a:solidFill>
                  <a:srgbClr val="FFFFFF"/>
                </a:solidFill>
              </a:rPr>
              <a:t>9. Use valid iterator ranges</a:t>
            </a:r>
          </a:p>
          <a:p>
            <a:pPr marL="0" lvl="0" indent="0">
              <a:spcBef>
                <a:spcPts val="0"/>
              </a:spcBef>
              <a:buClr>
                <a:srgbClr val="FFFFFF"/>
              </a:buClr>
              <a:buSzPts val="2000"/>
              <a:buNone/>
            </a:pPr>
            <a:r>
              <a:rPr lang="en-US" sz="2000" dirty="0">
                <a:solidFill>
                  <a:srgbClr val="FFFFFF"/>
                </a:solidFill>
              </a:rPr>
              <a:t>10. Ensure that operations on signed integers do not result in overflow</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6CAFCD0-8360-4DFD-85B4-10352DAA36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871"/>
    </mc:Choice>
    <mc:Fallback>
      <p:transition spd="slow" advTm="45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3262269" y="84865"/>
            <a:ext cx="5667462"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a:extLst>
              <a:ext uri="{FF2B5EF4-FFF2-40B4-BE49-F238E27FC236}">
                <a16:creationId xmlns:a16="http://schemas.microsoft.com/office/drawing/2014/main" id="{8EE77FA5-6CA0-407C-B9AD-F4092E1D333C}"/>
              </a:ext>
            </a:extLst>
          </p:cNvPr>
          <p:cNvPicPr>
            <a:picLocks noChangeAspect="1"/>
          </p:cNvPicPr>
          <p:nvPr/>
        </p:nvPicPr>
        <p:blipFill>
          <a:blip r:embed="rId7"/>
          <a:stretch>
            <a:fillRect/>
          </a:stretch>
        </p:blipFill>
        <p:spPr>
          <a:xfrm>
            <a:off x="1842691" y="1377893"/>
            <a:ext cx="8388823" cy="5102794"/>
          </a:xfrm>
          <a:prstGeom prst="rect">
            <a:avLst/>
          </a:prstGeom>
        </p:spPr>
      </p:pic>
      <p:sp>
        <p:nvSpPr>
          <p:cNvPr id="7" name="TextBox 6">
            <a:extLst>
              <a:ext uri="{FF2B5EF4-FFF2-40B4-BE49-F238E27FC236}">
                <a16:creationId xmlns:a16="http://schemas.microsoft.com/office/drawing/2014/main" id="{47505DE4-DAEE-4952-908E-80E1C1299304}"/>
              </a:ext>
            </a:extLst>
          </p:cNvPr>
          <p:cNvSpPr txBox="1"/>
          <p:nvPr/>
        </p:nvSpPr>
        <p:spPr>
          <a:xfrm>
            <a:off x="1761688" y="6465358"/>
            <a:ext cx="2124299" cy="307777"/>
          </a:xfrm>
          <a:prstGeom prst="rect">
            <a:avLst/>
          </a:prstGeom>
          <a:noFill/>
        </p:spPr>
        <p:txBody>
          <a:bodyPr wrap="none" rtlCol="0">
            <a:spAutoFit/>
          </a:bodyPr>
          <a:lstStyle/>
          <a:p>
            <a:r>
              <a:rPr lang="en-US" dirty="0">
                <a:solidFill>
                  <a:schemeClr val="bg1"/>
                </a:solidFill>
              </a:rPr>
              <a:t>Image by: InfoSec, 2013</a:t>
            </a:r>
          </a:p>
        </p:txBody>
      </p:sp>
      <p:pic>
        <p:nvPicPr>
          <p:cNvPr id="3" name="Audio 2">
            <a:hlinkClick r:id="" action="ppaction://media"/>
            <a:extLst>
              <a:ext uri="{FF2B5EF4-FFF2-40B4-BE49-F238E27FC236}">
                <a16:creationId xmlns:a16="http://schemas.microsoft.com/office/drawing/2014/main" id="{D27797A3-3E3E-4D7C-BDF8-F8C4C0C1940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0045"/>
    </mc:Choice>
    <mc:Fallback>
      <p:transition spd="slow" advTm="110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3716321" y="0"/>
            <a:ext cx="4534949" cy="1090569"/>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318360DB-098F-4FD9-9EED-91298BA070B8}"/>
              </a:ext>
            </a:extLst>
          </p:cNvPr>
          <p:cNvPicPr>
            <a:picLocks noChangeAspect="1"/>
          </p:cNvPicPr>
          <p:nvPr/>
        </p:nvPicPr>
        <p:blipFill>
          <a:blip r:embed="rId7"/>
          <a:stretch>
            <a:fillRect/>
          </a:stretch>
        </p:blipFill>
        <p:spPr>
          <a:xfrm>
            <a:off x="1523603" y="1215959"/>
            <a:ext cx="9144793" cy="4740223"/>
          </a:xfrm>
          <a:prstGeom prst="rect">
            <a:avLst/>
          </a:prstGeom>
        </p:spPr>
      </p:pic>
      <p:pic>
        <p:nvPicPr>
          <p:cNvPr id="3" name="Audio 2">
            <a:hlinkClick r:id="" action="ppaction://media"/>
            <a:extLst>
              <a:ext uri="{FF2B5EF4-FFF2-40B4-BE49-F238E27FC236}">
                <a16:creationId xmlns:a16="http://schemas.microsoft.com/office/drawing/2014/main" id="{108DA767-3326-4BEF-9FEB-6ECF7F178E5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5297"/>
    </mc:Choice>
    <mc:Fallback>
      <p:transition spd="slow" advTm="135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4617091" y="0"/>
            <a:ext cx="2957818" cy="796954"/>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931178"/>
            <a:ext cx="10820400" cy="5754847"/>
          </a:xfrm>
          <a:prstGeom prst="rect">
            <a:avLst/>
          </a:prstGeom>
          <a:noFill/>
          <a:ln>
            <a:noFill/>
          </a:ln>
        </p:spPr>
        <p:txBody>
          <a:bodyPr spcFirstLastPara="1" wrap="square" lIns="91425" tIns="45700" rIns="91425" bIns="45700" anchor="t" anchorCtr="0">
            <a:noAutofit/>
          </a:bodyPr>
          <a:lstStyle/>
          <a:p>
            <a:pPr marL="0" lvl="0" indent="0">
              <a:buNone/>
            </a:pPr>
            <a:r>
              <a:rPr lang="en-US" dirty="0"/>
              <a:t>// TODO: Create a test to verify reserve increases the capacity but not the size of the collection</a:t>
            </a:r>
          </a:p>
          <a:p>
            <a:pPr marL="0" lvl="0" indent="0">
              <a:buNone/>
            </a:pPr>
            <a:r>
              <a:rPr lang="en-US" dirty="0"/>
              <a:t>TEST_F(</a:t>
            </a:r>
            <a:r>
              <a:rPr lang="en-US" dirty="0" err="1"/>
              <a:t>CollectionTest</a:t>
            </a:r>
            <a:r>
              <a:rPr lang="en-US" dirty="0"/>
              <a:t>, </a:t>
            </a:r>
            <a:r>
              <a:rPr lang="en-US" dirty="0" err="1"/>
              <a:t>CapacityTest</a:t>
            </a:r>
            <a:r>
              <a:rPr lang="en-US" dirty="0"/>
              <a:t>)</a:t>
            </a:r>
          </a:p>
          <a:p>
            <a:pPr marL="0" lvl="0" indent="0">
              <a:buNone/>
            </a:pPr>
            <a:r>
              <a:rPr lang="en-US" dirty="0"/>
              <a:t>{</a:t>
            </a:r>
          </a:p>
          <a:p>
            <a:pPr marL="0" lvl="0" indent="0">
              <a:buNone/>
            </a:pPr>
            <a:r>
              <a:rPr lang="en-US" dirty="0"/>
              <a:t>    collection-&gt;clear();</a:t>
            </a:r>
          </a:p>
          <a:p>
            <a:pPr marL="0" lvl="0" indent="0">
              <a:buNone/>
            </a:pPr>
            <a:r>
              <a:rPr lang="en-US" dirty="0"/>
              <a:t>    ASSERT_TRUE(collection-&gt;empty());</a:t>
            </a:r>
          </a:p>
          <a:p>
            <a:pPr marL="0" lvl="0" indent="0">
              <a:buNone/>
            </a:pPr>
            <a:r>
              <a:rPr lang="en-US" dirty="0"/>
              <a:t>    //Set the size to collection to 4</a:t>
            </a:r>
          </a:p>
          <a:p>
            <a:pPr marL="0" lvl="0" indent="0">
              <a:buNone/>
            </a:pPr>
            <a:r>
              <a:rPr lang="en-US" dirty="0"/>
              <a:t>    collection-&gt;resize(4);</a:t>
            </a:r>
          </a:p>
          <a:p>
            <a:pPr marL="0" lvl="0" indent="0">
              <a:buNone/>
            </a:pPr>
            <a:r>
              <a:rPr lang="en-US" dirty="0"/>
              <a:t>    //Reserve the 5 more spaces in the collection</a:t>
            </a:r>
          </a:p>
          <a:p>
            <a:pPr marL="0" lvl="0" indent="0">
              <a:buNone/>
            </a:pPr>
            <a:r>
              <a:rPr lang="en-US" dirty="0"/>
              <a:t>    collection-&gt;reserve(9);</a:t>
            </a:r>
          </a:p>
          <a:p>
            <a:pPr marL="0" lvl="0" indent="0">
              <a:buNone/>
            </a:pPr>
            <a:r>
              <a:rPr lang="en-US" dirty="0"/>
              <a:t>    EXPECT_EQ(collection-&gt;size(), 4);</a:t>
            </a:r>
          </a:p>
          <a:p>
            <a:pPr marL="0" lvl="0" indent="0">
              <a:buNone/>
            </a:pPr>
            <a:r>
              <a:rPr lang="en-US" dirty="0"/>
              <a:t>    EXPECT_EQ(collection-&gt;capacity(), 9);</a:t>
            </a:r>
          </a:p>
          <a:p>
            <a:pPr marL="0" lvl="0" indent="0">
              <a:buNone/>
            </a:pPr>
            <a:r>
              <a:rPr lang="en-US" dirty="0"/>
              <a: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1375B38-3B64-4D92-8CF3-A4969C1FF7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016"/>
    </mc:Choice>
    <mc:Fallback>
      <p:transition spd="slow" advTm="3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schemas.microsoft.com/office/infopath/2007/PartnerControls"/>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996</TotalTime>
  <Words>591</Words>
  <Application>Microsoft Office PowerPoint</Application>
  <PresentationFormat>Widescreen</PresentationFormat>
  <Paragraphs>106</Paragraphs>
  <Slides>17</Slides>
  <Notes>14</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PowerPoint Presentation</vt:lpstr>
      <vt:lpstr> DEFENSE IN DEPTH OVERVIEW</vt:lpstr>
      <vt:lpstr>THREATS MATRIX</vt:lpstr>
      <vt:lpstr>10 PRINCIPLES</vt:lpstr>
      <vt:lpstr>CODING STANDARDS</vt:lpstr>
      <vt:lpstr>ENCRYPTION POLICIES</vt:lpstr>
      <vt:lpstr>TRIPLE-A POLICIES</vt:lpstr>
      <vt:lpstr>Unit Testing</vt:lpstr>
      <vt:lpstr>PowerPoint Presentation</vt:lpstr>
      <vt:lpstr>PowerPoint Presentation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Karen Bevis</cp:lastModifiedBy>
  <cp:revision>27</cp:revision>
  <dcterms:created xsi:type="dcterms:W3CDTF">2020-08-19T17:59:24Z</dcterms:created>
  <dcterms:modified xsi:type="dcterms:W3CDTF">2021-08-20T00:33:30Z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